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57" r:id="rId3"/>
    <p:sldId id="258" r:id="rId4"/>
    <p:sldId id="260" r:id="rId5"/>
    <p:sldId id="261" r:id="rId6"/>
    <p:sldId id="262" r:id="rId7"/>
    <p:sldId id="263" r:id="rId8"/>
    <p:sldId id="266" r:id="rId9"/>
    <p:sldId id="267" r:id="rId10"/>
    <p:sldId id="278" r:id="rId11"/>
    <p:sldId id="277" r:id="rId12"/>
    <p:sldId id="268" r:id="rId13"/>
    <p:sldId id="281" r:id="rId14"/>
    <p:sldId id="269"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5F3"/>
    <a:srgbClr val="0038B8"/>
    <a:srgbClr val="EE3248"/>
    <a:srgbClr val="D13099"/>
    <a:srgbClr val="ED5CA7"/>
    <a:srgbClr val="FFCD2F"/>
    <a:srgbClr val="FAA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62" autoAdjust="0"/>
  </p:normalViewPr>
  <p:slideViewPr>
    <p:cSldViewPr>
      <p:cViewPr varScale="1">
        <p:scale>
          <a:sx n="61" d="100"/>
          <a:sy n="61" d="100"/>
        </p:scale>
        <p:origin x="8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74E63-D704-4568-90C3-F1B0FD07EB1C}" type="datetimeFigureOut">
              <a:rPr lang="en-US" smtClean="0"/>
              <a:t>11/6/2015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10BCC-76FD-434E-B414-6ABD75C75154}" type="slidenum">
              <a:rPr lang="en-US" smtClean="0"/>
              <a:t>‹#›</a:t>
            </a:fld>
            <a:endParaRPr lang="en-US"/>
          </a:p>
        </p:txBody>
      </p:sp>
    </p:spTree>
    <p:extLst>
      <p:ext uri="{BB962C8B-B14F-4D97-AF65-F5344CB8AC3E}">
        <p14:creationId xmlns:p14="http://schemas.microsoft.com/office/powerpoint/2010/main" val="216339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10BCC-76FD-434E-B414-6ABD75C75154}" type="slidenum">
              <a:rPr lang="en-US" smtClean="0"/>
              <a:t>2</a:t>
            </a:fld>
            <a:endParaRPr lang="en-US"/>
          </a:p>
        </p:txBody>
      </p:sp>
    </p:spTree>
    <p:extLst>
      <p:ext uri="{BB962C8B-B14F-4D97-AF65-F5344CB8AC3E}">
        <p14:creationId xmlns:p14="http://schemas.microsoft.com/office/powerpoint/2010/main" val="102673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 dirty="0" smtClean="0"/>
          </a:p>
        </p:txBody>
      </p:sp>
      <p:sp>
        <p:nvSpPr>
          <p:cNvPr id="4" name="Slide Number Placeholder 3"/>
          <p:cNvSpPr>
            <a:spLocks noGrp="1"/>
          </p:cNvSpPr>
          <p:nvPr>
            <p:ph type="sldNum" sz="quarter" idx="10"/>
          </p:nvPr>
        </p:nvSpPr>
        <p:spPr/>
        <p:txBody>
          <a:bodyPr/>
          <a:lstStyle/>
          <a:p>
            <a:fld id="{EE110BCC-76FD-434E-B414-6ABD75C75154}" type="slidenum">
              <a:rPr lang="en-US" smtClean="0"/>
              <a:t>3</a:t>
            </a:fld>
            <a:endParaRPr lang="en-US"/>
          </a:p>
        </p:txBody>
      </p:sp>
    </p:spTree>
    <p:extLst>
      <p:ext uri="{BB962C8B-B14F-4D97-AF65-F5344CB8AC3E}">
        <p14:creationId xmlns:p14="http://schemas.microsoft.com/office/powerpoint/2010/main" val="55512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buClr>
                <a:schemeClr val="dk1"/>
              </a:buClr>
              <a:buSzPct val="25000"/>
              <a:buFont typeface="Arial"/>
              <a:buNone/>
            </a:pPr>
            <a:endParaRPr lang="en-US" sz="1200" b="0" i="0" u="none" strike="noStrike" cap="none" baseline="0" dirty="0" smtClean="0">
              <a:solidFill>
                <a:srgbClr val="222222"/>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EE110BCC-76FD-434E-B414-6ABD75C75154}" type="slidenum">
              <a:rPr lang="en-US" smtClean="0"/>
              <a:t>4</a:t>
            </a:fld>
            <a:endParaRPr lang="en-US"/>
          </a:p>
        </p:txBody>
      </p:sp>
    </p:spTree>
    <p:extLst>
      <p:ext uri="{BB962C8B-B14F-4D97-AF65-F5344CB8AC3E}">
        <p14:creationId xmlns:p14="http://schemas.microsoft.com/office/powerpoint/2010/main" val="210542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Clr>
                <a:schemeClr val="dk1"/>
              </a:buClr>
              <a:buSzPct val="25000"/>
              <a:buFont typeface="Arial"/>
              <a:buNone/>
            </a:pPr>
            <a:endParaRPr lang="en" sz="1050" b="0" i="0" u="none" strike="noStrike" cap="none" baseline="0" dirty="0" smtClean="0">
              <a:solidFill>
                <a:schemeClr val="dk1"/>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EE110BCC-76FD-434E-B414-6ABD75C75154}" type="slidenum">
              <a:rPr lang="en-US" smtClean="0"/>
              <a:t>5</a:t>
            </a:fld>
            <a:endParaRPr lang="en-US"/>
          </a:p>
        </p:txBody>
      </p:sp>
    </p:spTree>
    <p:extLst>
      <p:ext uri="{BB962C8B-B14F-4D97-AF65-F5344CB8AC3E}">
        <p14:creationId xmlns:p14="http://schemas.microsoft.com/office/powerpoint/2010/main" val="226656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10BCC-76FD-434E-B414-6ABD75C75154}" type="slidenum">
              <a:rPr lang="en-US" smtClean="0"/>
              <a:t>6</a:t>
            </a:fld>
            <a:endParaRPr lang="en-US"/>
          </a:p>
        </p:txBody>
      </p:sp>
    </p:spTree>
    <p:extLst>
      <p:ext uri="{BB962C8B-B14F-4D97-AF65-F5344CB8AC3E}">
        <p14:creationId xmlns:p14="http://schemas.microsoft.com/office/powerpoint/2010/main" val="248140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10BCC-76FD-434E-B414-6ABD75C75154}" type="slidenum">
              <a:rPr lang="en-US" smtClean="0"/>
              <a:t>7</a:t>
            </a:fld>
            <a:endParaRPr lang="en-US"/>
          </a:p>
        </p:txBody>
      </p:sp>
    </p:spTree>
    <p:extLst>
      <p:ext uri="{BB962C8B-B14F-4D97-AF65-F5344CB8AC3E}">
        <p14:creationId xmlns:p14="http://schemas.microsoft.com/office/powerpoint/2010/main" val="408314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00F05A-C55C-48AC-AD43-8BB125D8A9A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378412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0F05A-C55C-48AC-AD43-8BB125D8A9A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393052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0F05A-C55C-48AC-AD43-8BB125D8A9A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148209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0F05A-C55C-48AC-AD43-8BB125D8A9A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69058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0F05A-C55C-48AC-AD43-8BB125D8A9A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402859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00F05A-C55C-48AC-AD43-8BB125D8A9A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274863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00F05A-C55C-48AC-AD43-8BB125D8A9A0}"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400016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00F05A-C55C-48AC-AD43-8BB125D8A9A0}"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4801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0F05A-C55C-48AC-AD43-8BB125D8A9A0}"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231310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0F05A-C55C-48AC-AD43-8BB125D8A9A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354687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0F05A-C55C-48AC-AD43-8BB125D8A9A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8513-99D3-495B-B3F4-A69B98B44608}" type="slidenum">
              <a:rPr lang="en-US" smtClean="0"/>
              <a:t>‹#›</a:t>
            </a:fld>
            <a:endParaRPr lang="en-US"/>
          </a:p>
        </p:txBody>
      </p:sp>
    </p:spTree>
    <p:extLst>
      <p:ext uri="{BB962C8B-B14F-4D97-AF65-F5344CB8AC3E}">
        <p14:creationId xmlns:p14="http://schemas.microsoft.com/office/powerpoint/2010/main" val="233778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0F05A-C55C-48AC-AD43-8BB125D8A9A0}" type="datetimeFigureOut">
              <a:rPr lang="en-US" smtClean="0"/>
              <a:t>11/6/2015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8513-99D3-495B-B3F4-A69B98B44608}" type="slidenum">
              <a:rPr lang="en-US" smtClean="0"/>
              <a:t>‹#›</a:t>
            </a:fld>
            <a:endParaRPr lang="en-US"/>
          </a:p>
        </p:txBody>
      </p:sp>
    </p:spTree>
    <p:extLst>
      <p:ext uri="{BB962C8B-B14F-4D97-AF65-F5344CB8AC3E}">
        <p14:creationId xmlns:p14="http://schemas.microsoft.com/office/powerpoint/2010/main" val="54082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6npUYTxWuRM" TargetMode="External"/><Relationship Id="rId4" Type="http://schemas.openxmlformats.org/officeDocument/2006/relationships/hyperlink" Target="https://youtu.be/6npUYTxWuR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216" y="-2500622"/>
            <a:ext cx="9283740" cy="11915092"/>
            <a:chOff x="-321216" y="-2500622"/>
            <a:chExt cx="9283740" cy="11915092"/>
          </a:xfrm>
        </p:grpSpPr>
        <p:sp>
          <p:nvSpPr>
            <p:cNvPr id="8" name="Rectangle 7"/>
            <p:cNvSpPr/>
            <p:nvPr/>
          </p:nvSpPr>
          <p:spPr>
            <a:xfrm rot="2700000">
              <a:off x="-1850557" y="2972104"/>
              <a:ext cx="10598262" cy="1828800"/>
            </a:xfrm>
            <a:prstGeom prst="rect">
              <a:avLst/>
            </a:prstGeom>
            <a:solidFill>
              <a:srgbClr val="EE3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1932376" y="4086535"/>
              <a:ext cx="7841713" cy="1828800"/>
            </a:xfrm>
            <a:prstGeom prst="rect">
              <a:avLst/>
            </a:prstGeom>
            <a:solidFill>
              <a:srgbClr val="D13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700000">
              <a:off x="-1384034" y="5277529"/>
              <a:ext cx="3954435" cy="1828800"/>
            </a:xfrm>
            <a:prstGeom prst="rect">
              <a:avLst/>
            </a:prstGeom>
            <a:solidFill>
              <a:srgbClr val="ED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700000">
              <a:off x="-353122" y="2542524"/>
              <a:ext cx="11915092" cy="1828800"/>
            </a:xfrm>
            <a:prstGeom prst="rect">
              <a:avLst/>
            </a:prstGeom>
            <a:solidFill>
              <a:srgbClr val="FA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700000">
              <a:off x="2304150" y="2406158"/>
              <a:ext cx="11487948" cy="1828800"/>
            </a:xfrm>
            <a:prstGeom prst="rect">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616434" y="3281921"/>
            <a:ext cx="7508209" cy="2893100"/>
          </a:xfrm>
          <a:prstGeom prst="rect">
            <a:avLst/>
          </a:prstGeom>
          <a:noFill/>
        </p:spPr>
        <p:txBody>
          <a:bodyPr wrap="none" rtlCol="0">
            <a:spAutoFit/>
          </a:bodyPr>
          <a:lstStyle/>
          <a:p>
            <a:r>
              <a:rPr lang="en-US" sz="5400" b="1" dirty="0" err="1" smtClean="0">
                <a:solidFill>
                  <a:schemeClr val="bg1"/>
                </a:solidFill>
                <a:latin typeface="Times New Roman" panose="02020603050405020304" pitchFamily="18" charset="0"/>
                <a:cs typeface="Times New Roman" panose="02020603050405020304" pitchFamily="18" charset="0"/>
              </a:rPr>
              <a:t>TanenbaumCHAT</a:t>
            </a:r>
            <a:r>
              <a:rPr lang="en-US" sz="5400" b="1" dirty="0" smtClean="0">
                <a:solidFill>
                  <a:schemeClr val="bg1"/>
                </a:solidFill>
                <a:latin typeface="Times New Roman" panose="02020603050405020304" pitchFamily="18" charset="0"/>
                <a:cs typeface="Times New Roman" panose="02020603050405020304" pitchFamily="18" charset="0"/>
              </a:rPr>
              <a:t>-Israel</a:t>
            </a:r>
          </a:p>
          <a:p>
            <a:r>
              <a:rPr lang="en-US" sz="4400" dirty="0" smtClean="0">
                <a:solidFill>
                  <a:schemeClr val="bg1"/>
                </a:solidFill>
                <a:latin typeface="Times New Roman" panose="02020603050405020304" pitchFamily="18" charset="0"/>
                <a:cs typeface="Times New Roman" panose="02020603050405020304" pitchFamily="18" charset="0"/>
              </a:rPr>
              <a:t>Marine Biology &amp; Robotics</a:t>
            </a:r>
          </a:p>
          <a:p>
            <a:r>
              <a:rPr lang="en-US" sz="4400" dirty="0" smtClean="0">
                <a:solidFill>
                  <a:schemeClr val="bg1"/>
                </a:solidFill>
                <a:latin typeface="Times New Roman" panose="02020603050405020304" pitchFamily="18" charset="0"/>
                <a:cs typeface="Times New Roman" panose="02020603050405020304" pitchFamily="18" charset="0"/>
              </a:rPr>
              <a:t>Mini-</a:t>
            </a:r>
            <a:r>
              <a:rPr lang="en-US" sz="4400" dirty="0" err="1" smtClean="0">
                <a:solidFill>
                  <a:schemeClr val="bg1"/>
                </a:solidFill>
                <a:latin typeface="Times New Roman" panose="02020603050405020304" pitchFamily="18" charset="0"/>
                <a:cs typeface="Times New Roman" panose="02020603050405020304" pitchFamily="18" charset="0"/>
              </a:rPr>
              <a:t>mesters</a:t>
            </a:r>
            <a:r>
              <a:rPr lang="en-US" sz="4400" dirty="0" smtClean="0">
                <a:solidFill>
                  <a:schemeClr val="bg1"/>
                </a:solidFill>
                <a:latin typeface="Times New Roman" panose="02020603050405020304" pitchFamily="18" charset="0"/>
                <a:cs typeface="Times New Roman" panose="02020603050405020304" pitchFamily="18" charset="0"/>
              </a:rPr>
              <a:t> in Israel</a:t>
            </a:r>
          </a:p>
          <a:p>
            <a:r>
              <a:rPr lang="en-US" sz="4000" dirty="0" smtClean="0">
                <a:solidFill>
                  <a:schemeClr val="bg1"/>
                </a:solidFill>
                <a:latin typeface="Times New Roman" panose="02020603050405020304" pitchFamily="18" charset="0"/>
                <a:cs typeface="Times New Roman" panose="02020603050405020304" pitchFamily="18" charset="0"/>
              </a:rPr>
              <a:t>November 22-December 3, 2015</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12" name="Shape 16"/>
          <p:cNvPicPr preferRelativeResize="0"/>
          <p:nvPr/>
        </p:nvPicPr>
        <p:blipFill>
          <a:blip r:embed="rId2">
            <a:alphaModFix/>
          </a:blip>
          <a:stretch>
            <a:fillRect/>
          </a:stretch>
        </p:blipFill>
        <p:spPr>
          <a:xfrm>
            <a:off x="791720" y="694270"/>
            <a:ext cx="2563250" cy="2297100"/>
          </a:xfrm>
          <a:prstGeom prst="rect">
            <a:avLst/>
          </a:prstGeom>
          <a:noFill/>
          <a:ln>
            <a:noFill/>
          </a:ln>
        </p:spPr>
      </p:pic>
      <p:pic>
        <p:nvPicPr>
          <p:cNvPr id="14" name="Shape 19"/>
          <p:cNvPicPr preferRelativeResize="0"/>
          <p:nvPr/>
        </p:nvPicPr>
        <p:blipFill>
          <a:blip r:embed="rId3">
            <a:alphaModFix/>
          </a:blip>
          <a:stretch>
            <a:fillRect/>
          </a:stretch>
        </p:blipFill>
        <p:spPr>
          <a:xfrm>
            <a:off x="3766431" y="694270"/>
            <a:ext cx="4075773" cy="229709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410749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2"/>
          <a:stretch>
            <a:fillRect/>
          </a:stretch>
        </p:blipFill>
        <p:spPr>
          <a:xfrm>
            <a:off x="8781177" y="3372529"/>
            <a:ext cx="2819400" cy="28194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4" name="TextBox 13"/>
          <p:cNvSpPr txBox="1"/>
          <p:nvPr/>
        </p:nvSpPr>
        <p:spPr>
          <a:xfrm>
            <a:off x="595952" y="641602"/>
            <a:ext cx="11000096" cy="2392450"/>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Ben </a:t>
            </a:r>
            <a:r>
              <a:rPr lang="en-US" sz="3600" b="1" dirty="0" err="1" smtClean="0">
                <a:latin typeface="Times New Roman" panose="02020603050405020304" pitchFamily="18" charset="0"/>
                <a:cs typeface="Times New Roman" panose="02020603050405020304" pitchFamily="18" charset="0"/>
              </a:rPr>
              <a:t>Gurion</a:t>
            </a:r>
            <a:r>
              <a:rPr lang="en-US" sz="3600" b="1" dirty="0" smtClean="0">
                <a:latin typeface="Times New Roman" panose="02020603050405020304" pitchFamily="18" charset="0"/>
                <a:cs typeface="Times New Roman" panose="02020603050405020304" pitchFamily="18" charset="0"/>
              </a:rPr>
              <a:t> University</a:t>
            </a:r>
          </a:p>
          <a:p>
            <a:pPr marL="571500" indent="-5715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Submarine Robotics</a:t>
            </a:r>
          </a:p>
          <a:p>
            <a:pPr marL="571500" indent="-5715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Apps for iPhone</a:t>
            </a:r>
          </a:p>
          <a:p>
            <a:pPr marL="571500" indent="-5715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Robotics Labs at Ben Gurion University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78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127" y="3677692"/>
            <a:ext cx="3200400" cy="264648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4" name="TextBox 13"/>
          <p:cNvSpPr txBox="1"/>
          <p:nvPr/>
        </p:nvSpPr>
        <p:spPr>
          <a:xfrm>
            <a:off x="595952" y="641602"/>
            <a:ext cx="11000096" cy="2884892"/>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Beit </a:t>
            </a:r>
            <a:r>
              <a:rPr lang="en-US" sz="3600" b="1" dirty="0" err="1" smtClean="0">
                <a:latin typeface="Times New Roman" panose="02020603050405020304" pitchFamily="18" charset="0"/>
                <a:cs typeface="Times New Roman" panose="02020603050405020304" pitchFamily="18" charset="0"/>
              </a:rPr>
              <a:t>Yatziv</a:t>
            </a:r>
            <a:endParaRPr lang="en-US" sz="3600" b="1"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Preparation for </a:t>
            </a:r>
            <a:r>
              <a:rPr lang="en-US" sz="3200" dirty="0" err="1">
                <a:latin typeface="Times New Roman" panose="02020603050405020304" pitchFamily="18" charset="0"/>
                <a:cs typeface="Times New Roman" panose="02020603050405020304" pitchFamily="18" charset="0"/>
              </a:rPr>
              <a:t>FRC</a:t>
            </a:r>
            <a:r>
              <a:rPr lang="en-US" sz="3200" dirty="0">
                <a:latin typeface="Times New Roman" panose="02020603050405020304" pitchFamily="18" charset="0"/>
                <a:cs typeface="Times New Roman" panose="02020603050405020304" pitchFamily="18" charset="0"/>
              </a:rPr>
              <a:t> (First Robotics Competition)</a:t>
            </a:r>
            <a:endParaRPr lang="en"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Mini-robot competitions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Integration of Goldwater HS students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Industry visits</a:t>
            </a:r>
          </a:p>
        </p:txBody>
      </p:sp>
    </p:spTree>
    <p:extLst>
      <p:ext uri="{BB962C8B-B14F-4D97-AF65-F5344CB8AC3E}">
        <p14:creationId xmlns:p14="http://schemas.microsoft.com/office/powerpoint/2010/main" val="3061472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Shape 87"/>
          <p:cNvPicPr preferRelativeResize="0"/>
          <p:nvPr/>
        </p:nvPicPr>
        <p:blipFill>
          <a:blip r:embed="rId2">
            <a:alphaModFix/>
          </a:blip>
          <a:stretch>
            <a:fillRect/>
          </a:stretch>
        </p:blipFill>
        <p:spPr>
          <a:xfrm>
            <a:off x="4328146" y="4795629"/>
            <a:ext cx="2664813" cy="1718257"/>
          </a:xfrm>
          <a:prstGeom prst="rect">
            <a:avLst/>
          </a:prstGeom>
          <a:noFill/>
          <a:ln>
            <a:noFill/>
          </a:ln>
        </p:spPr>
      </p:pic>
      <p:pic>
        <p:nvPicPr>
          <p:cNvPr id="16" name="Shape 88"/>
          <p:cNvPicPr preferRelativeResize="0"/>
          <p:nvPr/>
        </p:nvPicPr>
        <p:blipFill>
          <a:blip r:embed="rId3">
            <a:alphaModFix/>
          </a:blip>
          <a:stretch>
            <a:fillRect/>
          </a:stretch>
        </p:blipFill>
        <p:spPr>
          <a:xfrm>
            <a:off x="7155426" y="4795629"/>
            <a:ext cx="3457470" cy="1722035"/>
          </a:xfrm>
          <a:prstGeom prst="rect">
            <a:avLst/>
          </a:prstGeom>
          <a:noFill/>
          <a:ln>
            <a:noFill/>
          </a:ln>
        </p:spPr>
      </p:pic>
      <p:sp>
        <p:nvSpPr>
          <p:cNvPr id="13" name="TextBox 12"/>
          <p:cNvSpPr txBox="1"/>
          <p:nvPr/>
        </p:nvSpPr>
        <p:spPr>
          <a:xfrm>
            <a:off x="595952" y="641602"/>
            <a:ext cx="11000096" cy="4378635"/>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a:latin typeface="Times New Roman" panose="02020603050405020304" pitchFamily="18" charset="0"/>
                <a:cs typeface="Times New Roman" panose="02020603050405020304" pitchFamily="18" charset="0"/>
              </a:rPr>
              <a:t>Sample Industry </a:t>
            </a:r>
            <a:r>
              <a:rPr lang="en-US" sz="3600" b="1" dirty="0" smtClean="0">
                <a:latin typeface="Times New Roman" panose="02020603050405020304" pitchFamily="18" charset="0"/>
                <a:cs typeface="Times New Roman" panose="02020603050405020304" pitchFamily="18" charset="0"/>
              </a:rPr>
              <a:t>Visit</a:t>
            </a:r>
            <a:endParaRPr lang="en-US" sz="3600" b="1" dirty="0">
              <a:latin typeface="Times New Roman" panose="02020603050405020304" pitchFamily="18" charset="0"/>
              <a:cs typeface="Times New Roman" panose="02020603050405020304" pitchFamily="18" charset="0"/>
            </a:endParaRPr>
          </a:p>
          <a:p>
            <a:pPr lvl="0">
              <a:lnSpc>
                <a:spcPct val="130000"/>
              </a:lnSpc>
              <a:spcAft>
                <a:spcPts val="800"/>
              </a:spcAft>
              <a:buClr>
                <a:schemeClr val="dk1"/>
              </a:buClr>
              <a:buSzPct val="78571"/>
            </a:pPr>
            <a:r>
              <a:rPr lang="en-US" sz="2000" dirty="0" err="1">
                <a:latin typeface="Times New Roman" panose="02020603050405020304" pitchFamily="18" charset="0"/>
                <a:cs typeface="Times New Roman" panose="02020603050405020304" pitchFamily="18" charset="0"/>
              </a:rPr>
              <a:t>Roboteam</a:t>
            </a:r>
            <a:r>
              <a:rPr lang="en-US" sz="2000" dirty="0">
                <a:latin typeface="Times New Roman" panose="02020603050405020304" pitchFamily="18" charset="0"/>
                <a:cs typeface="Times New Roman" panose="02020603050405020304" pitchFamily="18" charset="0"/>
              </a:rPr>
              <a:t> designs, develops and manufactures cutting edge, user-oriented, multi-purpose, unmanned platforms and controllers for Defense, Law Enforcement and Public Safety missions. Our team includes dozens of highly experienced engineers that are dedicated to creating units that provide complete operational and tactical control, overall mission management and enhanced force coordination..</a:t>
            </a:r>
          </a:p>
          <a:p>
            <a:pPr lvl="0">
              <a:lnSpc>
                <a:spcPct val="142857"/>
              </a:lnSpc>
              <a:buClr>
                <a:schemeClr val="dk1"/>
              </a:buClr>
              <a:buSzPct val="110000"/>
            </a:pPr>
            <a:r>
              <a:rPr lang="en-US" sz="2000" dirty="0">
                <a:latin typeface="Times New Roman" panose="02020603050405020304" pitchFamily="18" charset="0"/>
                <a:cs typeface="Times New Roman" panose="02020603050405020304" pitchFamily="18" charset="0"/>
              </a:rPr>
              <a:t>We created a line of lightweight, fast deployable unmanned ground systems that deliver technological and functional breakthroughs for tactical purposes with unmatched reliability. Among our customers one can find top units within the US Military, Special Forces, EOD units and SWAT teams as well as other elite units around the globe.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1716453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6npUYTxWuRM"/>
          <p:cNvPicPr>
            <a:picLocks noRot="1" noChangeAspect="1"/>
          </p:cNvPicPr>
          <p:nvPr>
            <a:videoFile r:link="rId1"/>
          </p:nvPr>
        </p:nvPicPr>
        <p:blipFill>
          <a:blip r:embed="rId3"/>
          <a:stretch>
            <a:fillRect/>
          </a:stretch>
        </p:blipFill>
        <p:spPr>
          <a:xfrm>
            <a:off x="1524000" y="857250"/>
            <a:ext cx="9144000" cy="5143500"/>
          </a:xfrm>
          <a:prstGeom prst="rect">
            <a:avLst/>
          </a:prstGeom>
        </p:spPr>
      </p:pic>
      <p:sp>
        <p:nvSpPr>
          <p:cNvPr id="2" name="Rectangle 1"/>
          <p:cNvSpPr/>
          <p:nvPr/>
        </p:nvSpPr>
        <p:spPr>
          <a:xfrm>
            <a:off x="4541749" y="6191929"/>
            <a:ext cx="3300455" cy="369332"/>
          </a:xfrm>
          <a:prstGeom prst="rect">
            <a:avLst/>
          </a:prstGeom>
        </p:spPr>
        <p:txBody>
          <a:bodyPr wrap="none">
            <a:spAutoFit/>
          </a:bodyPr>
          <a:lstStyle/>
          <a:p>
            <a:r>
              <a:rPr lang="en-US" dirty="0">
                <a:hlinkClick r:id="rId4"/>
              </a:rPr>
              <a:t>https://youtu.be/6npUYTxWuRM</a:t>
            </a:r>
            <a:endParaRPr lang="en-US" dirty="0"/>
          </a:p>
        </p:txBody>
      </p:sp>
    </p:spTree>
    <p:extLst>
      <p:ext uri="{BB962C8B-B14F-4D97-AF65-F5344CB8AC3E}">
        <p14:creationId xmlns:p14="http://schemas.microsoft.com/office/powerpoint/2010/main" val="3744445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95952" y="641602"/>
            <a:ext cx="11000096" cy="4875181"/>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Eligibility requirements</a:t>
            </a: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Preparation beforehand (academic reading; tech skills training; other prep as required)</a:t>
            </a: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Expectations on the campus</a:t>
            </a: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Academic expectations (ISA)</a:t>
            </a: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Blogging rotation</a:t>
            </a: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Expectation to bring it back to </a:t>
            </a:r>
            <a:r>
              <a:rPr lang="en-US" sz="3200" dirty="0" err="1" smtClean="0">
                <a:latin typeface="Times New Roman" panose="02020603050405020304" pitchFamily="18" charset="0"/>
                <a:cs typeface="Times New Roman" panose="02020603050405020304" pitchFamily="18" charset="0"/>
              </a:rPr>
              <a:t>TannenbaumCHAT</a:t>
            </a:r>
            <a:endParaRPr lang="en-US" sz="3200" dirty="0" smtClean="0">
              <a:latin typeface="Times New Roman" panose="02020603050405020304" pitchFamily="18" charset="0"/>
              <a:cs typeface="Times New Roman" panose="02020603050405020304" pitchFamily="18" charset="0"/>
            </a:endParaRPr>
          </a:p>
          <a:p>
            <a:pPr marL="571500" lvl="0" indent="-571500">
              <a:spcAft>
                <a:spcPts val="800"/>
              </a:spcAft>
              <a:buClr>
                <a:schemeClr val="dk1"/>
              </a:buClr>
              <a:buSzPct val="78571"/>
              <a:buFont typeface="Arial"/>
              <a:buChar char="•"/>
            </a:pPr>
            <a:r>
              <a:rPr lang="en-US" sz="3200" dirty="0" smtClean="0">
                <a:latin typeface="Times New Roman" panose="02020603050405020304" pitchFamily="18" charset="0"/>
                <a:cs typeface="Times New Roman" panose="02020603050405020304" pitchFamily="18" charset="0"/>
              </a:rPr>
              <a:t>Basic swimming skills for marine biology track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106146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95952" y="641602"/>
            <a:ext cx="11000096" cy="4875181"/>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a:latin typeface="Times New Roman" panose="02020603050405020304" pitchFamily="18" charset="0"/>
                <a:cs typeface="Times New Roman" panose="02020603050405020304" pitchFamily="18" charset="0"/>
              </a:rPr>
              <a:t>Logistics</a:t>
            </a:r>
          </a:p>
          <a:p>
            <a:pPr marL="571500" lvl="0" indent="-571500">
              <a:spcAft>
                <a:spcPts val="800"/>
              </a:spcAft>
              <a:buClr>
                <a:schemeClr val="dk1"/>
              </a:buClr>
              <a:buSzPct val="7857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Phone</a:t>
            </a:r>
          </a:p>
          <a:p>
            <a:pPr marL="571500" lvl="0" indent="-571500">
              <a:spcAft>
                <a:spcPts val="800"/>
              </a:spcAft>
              <a:buClr>
                <a:schemeClr val="dk1"/>
              </a:buClr>
              <a:buSzPct val="78571"/>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iDevices</a:t>
            </a:r>
            <a:endParaRPr lang="en-US" sz="3200" dirty="0">
              <a:latin typeface="Times New Roman" panose="02020603050405020304" pitchFamily="18" charset="0"/>
              <a:cs typeface="Times New Roman" panose="02020603050405020304" pitchFamily="18" charset="0"/>
            </a:endParaRPr>
          </a:p>
          <a:p>
            <a:pPr marL="571500" lvl="0" indent="-571500">
              <a:spcAft>
                <a:spcPts val="800"/>
              </a:spcAft>
              <a:buClr>
                <a:schemeClr val="dk1"/>
              </a:buClr>
              <a:buSzPct val="7857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Visitors</a:t>
            </a:r>
          </a:p>
          <a:p>
            <a:pPr marL="571500" lvl="0" indent="-571500">
              <a:spcAft>
                <a:spcPts val="800"/>
              </a:spcAft>
              <a:buClr>
                <a:schemeClr val="dk1"/>
              </a:buClr>
              <a:buSzPct val="7857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Passport</a:t>
            </a:r>
          </a:p>
          <a:p>
            <a:pPr marL="571500" lvl="0" indent="-571500">
              <a:spcAft>
                <a:spcPts val="800"/>
              </a:spcAft>
              <a:buClr>
                <a:schemeClr val="dk1"/>
              </a:buClr>
              <a:buSzPct val="7857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Health, safety, certificate of completion, security, lodging, spending money</a:t>
            </a:r>
          </a:p>
          <a:p>
            <a:pPr marL="571500" lvl="0" indent="-571500">
              <a:spcAft>
                <a:spcPts val="800"/>
              </a:spcAft>
              <a:buClr>
                <a:schemeClr val="dk1"/>
              </a:buClr>
              <a:buSzPct val="7857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Chaperones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2561812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95952" y="641602"/>
            <a:ext cx="11000096" cy="1555298"/>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Handbook Rules</a:t>
            </a:r>
          </a:p>
          <a:p>
            <a:pPr marL="571500" lvl="0" indent="-571500">
              <a:lnSpc>
                <a:spcPct val="130000"/>
              </a:lnSpc>
              <a:spcAft>
                <a:spcPts val="800"/>
              </a:spcAft>
              <a:buClr>
                <a:schemeClr val="dk1"/>
              </a:buClr>
              <a:buSzPct val="78571"/>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Dress Code</a:t>
            </a:r>
            <a:endParaRPr lang="en-US" sz="32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3168160" y="2463335"/>
            <a:ext cx="5855681" cy="3734165"/>
            <a:chOff x="2906181" y="2463335"/>
            <a:chExt cx="5855681" cy="3734165"/>
          </a:xfrm>
        </p:grpSpPr>
        <p:pic>
          <p:nvPicPr>
            <p:cNvPr id="10" name="Shape 116"/>
            <p:cNvPicPr preferRelativeResize="0"/>
            <p:nvPr/>
          </p:nvPicPr>
          <p:blipFill rotWithShape="1">
            <a:blip r:embed="rId2">
              <a:alphaModFix/>
            </a:blip>
            <a:srcRect/>
            <a:stretch/>
          </p:blipFill>
          <p:spPr>
            <a:xfrm rot="5400000">
              <a:off x="5494468" y="2930106"/>
              <a:ext cx="3734165" cy="2800623"/>
            </a:xfrm>
            <a:prstGeom prst="rect">
              <a:avLst/>
            </a:prstGeom>
            <a:noFill/>
            <a:ln>
              <a:noFill/>
            </a:ln>
          </p:spPr>
        </p:pic>
        <p:pic>
          <p:nvPicPr>
            <p:cNvPr id="13" name="Shape 117"/>
            <p:cNvPicPr preferRelativeResize="0"/>
            <p:nvPr/>
          </p:nvPicPr>
          <p:blipFill rotWithShape="1">
            <a:blip r:embed="rId3">
              <a:alphaModFix/>
            </a:blip>
            <a:srcRect/>
            <a:stretch/>
          </p:blipFill>
          <p:spPr>
            <a:xfrm rot="5400000">
              <a:off x="2442056" y="2940632"/>
              <a:ext cx="3713006" cy="2784755"/>
            </a:xfrm>
            <a:prstGeom prst="rect">
              <a:avLst/>
            </a:prstGeom>
            <a:noFill/>
            <a:ln>
              <a:noFill/>
            </a:ln>
          </p:spPr>
        </p:pic>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1465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95952" y="641602"/>
            <a:ext cx="11000096" cy="3040832"/>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Handbook Rules</a:t>
            </a:r>
          </a:p>
          <a:p>
            <a:pPr marL="571500" lvl="0" indent="-571500">
              <a:lnSpc>
                <a:spcPct val="130000"/>
              </a:lnSpc>
              <a:spcAft>
                <a:spcPts val="800"/>
              </a:spcAft>
              <a:buClr>
                <a:schemeClr val="dk1"/>
              </a:buClr>
              <a:buSzPct val="78571"/>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Shabbaton</a:t>
            </a:r>
            <a:r>
              <a:rPr lang="en-US" sz="3200" dirty="0" smtClean="0">
                <a:latin typeface="Times New Roman" panose="02020603050405020304" pitchFamily="18" charset="0"/>
                <a:cs typeface="Times New Roman" panose="02020603050405020304" pitchFamily="18" charset="0"/>
              </a:rPr>
              <a:t> rules apply on Shabbat</a:t>
            </a:r>
          </a:p>
          <a:p>
            <a:pPr marL="571500" lvl="0" indent="-571500">
              <a:lnSpc>
                <a:spcPct val="130000"/>
              </a:lnSpc>
              <a:spcAft>
                <a:spcPts val="800"/>
              </a:spcAft>
              <a:buClr>
                <a:schemeClr val="dk1"/>
              </a:buClr>
              <a:buSzPct val="78571"/>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Optional daily </a:t>
            </a:r>
            <a:r>
              <a:rPr lang="en-US" sz="3200" dirty="0" err="1" smtClean="0">
                <a:latin typeface="Times New Roman" panose="02020603050405020304" pitchFamily="18" charset="0"/>
                <a:cs typeface="Times New Roman" panose="02020603050405020304" pitchFamily="18" charset="0"/>
              </a:rPr>
              <a:t>Tefillah</a:t>
            </a:r>
            <a:endParaRPr lang="en-US" sz="3200" dirty="0" smtClean="0">
              <a:latin typeface="Times New Roman" panose="02020603050405020304" pitchFamily="18" charset="0"/>
              <a:cs typeface="Times New Roman" panose="02020603050405020304" pitchFamily="18" charset="0"/>
            </a:endParaRPr>
          </a:p>
          <a:p>
            <a:pPr marL="571500" lvl="0" indent="-571500">
              <a:lnSpc>
                <a:spcPct val="130000"/>
              </a:lnSpc>
              <a:spcAft>
                <a:spcPts val="800"/>
              </a:spcAft>
              <a:buClr>
                <a:schemeClr val="dk1"/>
              </a:buClr>
              <a:buSzPct val="78571"/>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Kashrut</a:t>
            </a:r>
            <a:endParaRPr lang="en-US" sz="3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4185632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95952" y="641602"/>
            <a:ext cx="11000096" cy="3783600"/>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Price</a:t>
            </a:r>
          </a:p>
          <a:p>
            <a:pPr lvl="0">
              <a:lnSpc>
                <a:spcPct val="130000"/>
              </a:lnSpc>
              <a:spcAft>
                <a:spcPts val="800"/>
              </a:spcAft>
              <a:buClr>
                <a:schemeClr val="dk1"/>
              </a:buClr>
              <a:buSzPct val="78571"/>
            </a:pPr>
            <a:r>
              <a:rPr lang="en-US" sz="3200" dirty="0" smtClean="0">
                <a:latin typeface="Times New Roman" panose="02020603050405020304" pitchFamily="18" charset="0"/>
                <a:cs typeface="Times New Roman" panose="02020603050405020304" pitchFamily="18" charset="0"/>
              </a:rPr>
              <a:t>Last year was approx. $3,400 USD</a:t>
            </a:r>
          </a:p>
          <a:p>
            <a:pPr lvl="0">
              <a:lnSpc>
                <a:spcPct val="130000"/>
              </a:lnSpc>
              <a:spcAft>
                <a:spcPts val="800"/>
              </a:spcAft>
              <a:buClr>
                <a:schemeClr val="dk1"/>
              </a:buClr>
              <a:buSzPct val="78571"/>
            </a:pPr>
            <a:r>
              <a:rPr lang="en-US" sz="3200" dirty="0" smtClean="0">
                <a:latin typeface="Times New Roman" panose="02020603050405020304" pitchFamily="18" charset="0"/>
                <a:cs typeface="Times New Roman" panose="02020603050405020304" pitchFamily="18" charset="0"/>
              </a:rPr>
              <a:t>	($3,800 CAD)</a:t>
            </a:r>
          </a:p>
          <a:p>
            <a:pPr lvl="0">
              <a:lnSpc>
                <a:spcPct val="130000"/>
              </a:lnSpc>
              <a:spcAft>
                <a:spcPts val="800"/>
              </a:spcAft>
              <a:buClr>
                <a:schemeClr val="dk1"/>
              </a:buClr>
              <a:buSzPct val="78571"/>
            </a:pPr>
            <a:endParaRPr lang="en-US" sz="3200" dirty="0">
              <a:latin typeface="Times New Roman" panose="02020603050405020304" pitchFamily="18" charset="0"/>
              <a:cs typeface="Times New Roman" panose="02020603050405020304" pitchFamily="18" charset="0"/>
            </a:endParaRPr>
          </a:p>
          <a:p>
            <a:pPr lvl="0" algn="ctr">
              <a:lnSpc>
                <a:spcPct val="130000"/>
              </a:lnSpc>
              <a:spcAft>
                <a:spcPts val="800"/>
              </a:spcAft>
              <a:buClr>
                <a:schemeClr val="dk1"/>
              </a:buClr>
              <a:buSzPct val="78571"/>
            </a:pPr>
            <a:r>
              <a:rPr lang="en-US" sz="3200" b="1" dirty="0" smtClean="0">
                <a:latin typeface="Times New Roman" panose="02020603050405020304" pitchFamily="18" charset="0"/>
                <a:cs typeface="Times New Roman" panose="02020603050405020304" pitchFamily="18" charset="0"/>
              </a:rPr>
              <a:t>Thank you again to </a:t>
            </a:r>
            <a:r>
              <a:rPr lang="en-US" sz="3200" b="1" dirty="0" err="1" smtClean="0">
                <a:latin typeface="Times New Roman" panose="02020603050405020304" pitchFamily="18" charset="0"/>
                <a:cs typeface="Times New Roman" panose="02020603050405020304" pitchFamily="18" charset="0"/>
              </a:rPr>
              <a:t>UJA</a:t>
            </a:r>
            <a:r>
              <a:rPr lang="en-US" sz="3200" b="1" dirty="0" smtClean="0">
                <a:latin typeface="Times New Roman" panose="02020603050405020304" pitchFamily="18" charset="0"/>
                <a:cs typeface="Times New Roman" panose="02020603050405020304" pitchFamily="18" charset="0"/>
              </a:rPr>
              <a:t> and the Chai Family</a:t>
            </a:r>
            <a:endParaRPr lang="en-US" sz="32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96961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95952" y="641602"/>
            <a:ext cx="11000096" cy="5063950"/>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Timeline and Deadlines</a:t>
            </a:r>
          </a:p>
          <a:p>
            <a:pPr marL="571500" lvl="0" indent="-571500">
              <a:lnSpc>
                <a:spcPct val="130000"/>
              </a:lnSpc>
              <a:spcAft>
                <a:spcPts val="800"/>
              </a:spcAft>
              <a:buClr>
                <a:schemeClr val="dk1"/>
              </a:buClr>
              <a:buSzPct val="78571"/>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rPr>
              <a:t>Sept. 11 </a:t>
            </a:r>
            <a:r>
              <a:rPr lang="en-US" sz="3200" dirty="0" smtClean="0">
                <a:latin typeface="Times New Roman" panose="02020603050405020304" pitchFamily="18" charset="0"/>
                <a:cs typeface="Times New Roman" panose="02020603050405020304" pitchFamily="18" charset="0"/>
              </a:rPr>
              <a:t>– PowerPoint presentation will be sent via email</a:t>
            </a:r>
          </a:p>
          <a:p>
            <a:pPr marL="571500" lvl="0" indent="-571500">
              <a:lnSpc>
                <a:spcPct val="130000"/>
              </a:lnSpc>
              <a:spcAft>
                <a:spcPts val="800"/>
              </a:spcAft>
              <a:buClr>
                <a:schemeClr val="dk1"/>
              </a:buClr>
              <a:buSzPct val="78571"/>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rPr>
              <a:t>Sept. 25 </a:t>
            </a:r>
            <a:r>
              <a:rPr lang="en-US" sz="3200" dirty="0" smtClean="0">
                <a:latin typeface="Times New Roman" panose="02020603050405020304" pitchFamily="18" charset="0"/>
                <a:cs typeface="Times New Roman" panose="02020603050405020304" pitchFamily="18" charset="0"/>
              </a:rPr>
              <a:t>– Price will be finalized, announced in parents newsletter; online app goes live</a:t>
            </a:r>
          </a:p>
          <a:p>
            <a:pPr marL="571500" lvl="0" indent="-571500">
              <a:lnSpc>
                <a:spcPct val="130000"/>
              </a:lnSpc>
              <a:spcAft>
                <a:spcPts val="800"/>
              </a:spcAft>
              <a:buClr>
                <a:schemeClr val="dk1"/>
              </a:buClr>
              <a:buSzPct val="78571"/>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rPr>
              <a:t>Oct. 2 </a:t>
            </a:r>
            <a:r>
              <a:rPr lang="en-US" sz="3200" dirty="0" smtClean="0">
                <a:latin typeface="Times New Roman" panose="02020603050405020304" pitchFamily="18" charset="0"/>
                <a:cs typeface="Times New Roman" panose="02020603050405020304" pitchFamily="18" charset="0"/>
              </a:rPr>
              <a:t>– Online application and $1,000 USD payment is due</a:t>
            </a:r>
          </a:p>
          <a:p>
            <a:pPr marL="571500" lvl="0" indent="-571500">
              <a:lnSpc>
                <a:spcPct val="130000"/>
              </a:lnSpc>
              <a:spcAft>
                <a:spcPts val="800"/>
              </a:spcAft>
              <a:buClr>
                <a:schemeClr val="dk1"/>
              </a:buClr>
              <a:buSzPct val="78571"/>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rPr>
              <a:t>Oct. 16 </a:t>
            </a:r>
            <a:r>
              <a:rPr lang="en-US" sz="3200" dirty="0" smtClean="0">
                <a:latin typeface="Times New Roman" panose="02020603050405020304" pitchFamily="18" charset="0"/>
                <a:cs typeface="Times New Roman" panose="02020603050405020304" pitchFamily="18" charset="0"/>
              </a:rPr>
              <a:t>– Balance due with all forms (medical; emergency; dietary; visitation forms</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rooming)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29169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585" y="0"/>
            <a:ext cx="9428829" cy="6858000"/>
          </a:xfrm>
          <a:prstGeom prst="rect">
            <a:avLst/>
          </a:prstGeom>
        </p:spPr>
      </p:pic>
      <p:sp>
        <p:nvSpPr>
          <p:cNvPr id="3" name="TextBox 2"/>
          <p:cNvSpPr txBox="1"/>
          <p:nvPr/>
        </p:nvSpPr>
        <p:spPr>
          <a:xfrm>
            <a:off x="4515277" y="826274"/>
            <a:ext cx="3161443" cy="707886"/>
          </a:xfrm>
          <a:prstGeom prst="rect">
            <a:avLst/>
          </a:prstGeom>
          <a:noFill/>
        </p:spPr>
        <p:txBody>
          <a:bodyPr wrap="none" rtlCol="0">
            <a:spAutoFit/>
          </a:bodyPr>
          <a:lstStyle/>
          <a:p>
            <a:pPr algn="ctr"/>
            <a:r>
              <a:rPr lang="en-US" sz="4000" dirty="0" smtClean="0">
                <a:solidFill>
                  <a:schemeClr val="bg1"/>
                </a:solidFill>
                <a:latin typeface="Times New Roman" panose="02020603050405020304" pitchFamily="18" charset="0"/>
                <a:cs typeface="Times New Roman" panose="02020603050405020304" pitchFamily="18" charset="0"/>
              </a:rPr>
              <a:t>The Centrality</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154878" y="5331734"/>
            <a:ext cx="1882247" cy="707886"/>
          </a:xfrm>
          <a:prstGeom prst="rect">
            <a:avLst/>
          </a:prstGeom>
          <a:noFill/>
        </p:spPr>
        <p:txBody>
          <a:bodyPr wrap="none" rtlCol="0">
            <a:spAutoFit/>
          </a:bodyPr>
          <a:lstStyle/>
          <a:p>
            <a:pPr algn="ctr"/>
            <a:r>
              <a:rPr lang="en-US" sz="4000" dirty="0" smtClean="0">
                <a:solidFill>
                  <a:schemeClr val="bg1"/>
                </a:solidFill>
                <a:latin typeface="Times New Roman" panose="02020603050405020304" pitchFamily="18" charset="0"/>
                <a:cs typeface="Times New Roman" panose="02020603050405020304" pitchFamily="18" charset="0"/>
              </a:rPr>
              <a:t>of Israel</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20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2" name="TextBox 11"/>
          <p:cNvSpPr txBox="1"/>
          <p:nvPr/>
        </p:nvSpPr>
        <p:spPr>
          <a:xfrm>
            <a:off x="3937379" y="2896579"/>
            <a:ext cx="4317242" cy="1064843"/>
          </a:xfrm>
          <a:prstGeom prst="rect">
            <a:avLst/>
          </a:prstGeom>
          <a:noFill/>
        </p:spPr>
        <p:txBody>
          <a:bodyPr wrap="square" rtlCol="0">
            <a:spAutoFit/>
          </a:bodyPr>
          <a:lstStyle/>
          <a:p>
            <a:pPr lvl="0" algn="ctr">
              <a:lnSpc>
                <a:spcPct val="130000"/>
              </a:lnSpc>
              <a:spcAft>
                <a:spcPts val="800"/>
              </a:spcAft>
              <a:buClr>
                <a:schemeClr val="dk1"/>
              </a:buClr>
              <a:buSzPct val="78571"/>
            </a:pPr>
            <a:r>
              <a:rPr lang="en-US" sz="5400" b="1" dirty="0" smtClean="0">
                <a:latin typeface="Times New Roman" panose="02020603050405020304" pitchFamily="18" charset="0"/>
                <a:cs typeface="Times New Roman" panose="02020603050405020304" pitchFamily="18" charset="0"/>
              </a:rPr>
              <a:t>Questions?</a:t>
            </a:r>
            <a:endParaRPr lang="en-US" sz="5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18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1216" y="-2514270"/>
            <a:ext cx="9283740" cy="11915092"/>
            <a:chOff x="-321216" y="-2514270"/>
            <a:chExt cx="9283740" cy="11915092"/>
          </a:xfrm>
        </p:grpSpPr>
        <p:sp>
          <p:nvSpPr>
            <p:cNvPr id="8" name="Rectangle 7"/>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4191205792"/>
              </p:ext>
            </p:extLst>
          </p:nvPr>
        </p:nvGraphicFramePr>
        <p:xfrm>
          <a:off x="165341" y="1645920"/>
          <a:ext cx="11861318" cy="3566160"/>
        </p:xfrm>
        <a:graphic>
          <a:graphicData uri="http://schemas.openxmlformats.org/drawingml/2006/table">
            <a:tbl>
              <a:tblPr firstRow="1" bandRow="1">
                <a:tableStyleId>{F5AB1C69-6EDB-4FF4-983F-18BD219EF322}</a:tableStyleId>
              </a:tblPr>
              <a:tblGrid>
                <a:gridCol w="2392744"/>
                <a:gridCol w="2478157"/>
                <a:gridCol w="2299147"/>
                <a:gridCol w="2266122"/>
                <a:gridCol w="2425148"/>
              </a:tblGrid>
              <a:tr h="370840">
                <a:tc>
                  <a:txBody>
                    <a:bodyPr/>
                    <a:lstStyle/>
                    <a:p>
                      <a:r>
                        <a:rPr lang="en-US" dirty="0" smtClean="0"/>
                        <a:t>What is the program?</a:t>
                      </a:r>
                      <a:endParaRPr lang="en-US" dirty="0"/>
                    </a:p>
                  </a:txBody>
                  <a:tcPr/>
                </a:tc>
                <a:tc>
                  <a:txBody>
                    <a:bodyPr/>
                    <a:lstStyle/>
                    <a:p>
                      <a:r>
                        <a:rPr lang="en-US" dirty="0" smtClean="0"/>
                        <a:t>For whom?</a:t>
                      </a:r>
                      <a:endParaRPr lang="en-US" dirty="0"/>
                    </a:p>
                  </a:txBody>
                  <a:tcPr/>
                </a:tc>
                <a:tc>
                  <a:txBody>
                    <a:bodyPr/>
                    <a:lstStyle/>
                    <a:p>
                      <a:r>
                        <a:rPr lang="en-US" dirty="0" smtClean="0"/>
                        <a:t>When is the program?</a:t>
                      </a:r>
                      <a:endParaRPr lang="en-US" dirty="0"/>
                    </a:p>
                  </a:txBody>
                  <a:tcPr/>
                </a:tc>
                <a:tc>
                  <a:txBody>
                    <a:bodyPr/>
                    <a:lstStyle/>
                    <a:p>
                      <a:r>
                        <a:rPr lang="en-US" dirty="0" smtClean="0"/>
                        <a:t>Under whose auspices is the program?</a:t>
                      </a:r>
                      <a:endParaRPr lang="en-US" dirty="0"/>
                    </a:p>
                  </a:txBody>
                  <a:tcPr/>
                </a:tc>
                <a:tc>
                  <a:txBody>
                    <a:bodyPr/>
                    <a:lstStyle/>
                    <a:p>
                      <a:r>
                        <a:rPr lang="en-US" dirty="0" smtClean="0"/>
                        <a:t>Where is the program?</a:t>
                      </a:r>
                      <a:endParaRPr lang="en-US" dirty="0"/>
                    </a:p>
                  </a:txBody>
                  <a:tcPr/>
                </a:tc>
              </a:tr>
              <a:tr h="370840">
                <a:tc>
                  <a:txBody>
                    <a:bodyPr/>
                    <a:lstStyle/>
                    <a:p>
                      <a:r>
                        <a:rPr lang="en-US" dirty="0" smtClean="0"/>
                        <a:t>Marine Biology</a:t>
                      </a:r>
                      <a:endParaRPr lang="en-US" dirty="0"/>
                    </a:p>
                  </a:txBody>
                  <a:tcPr/>
                </a:tc>
                <a:tc>
                  <a:txBody>
                    <a:bodyPr/>
                    <a:lstStyle/>
                    <a:p>
                      <a:r>
                        <a:rPr lang="en-US" dirty="0" smtClean="0"/>
                        <a:t>Grade 10 students who are interested in biology,</a:t>
                      </a:r>
                      <a:r>
                        <a:rPr lang="en-US" baseline="0" dirty="0" smtClean="0"/>
                        <a:t> veterinary medicine, psychology, marine life</a:t>
                      </a:r>
                      <a:endParaRPr lang="en-US" dirty="0"/>
                    </a:p>
                  </a:txBody>
                  <a:tcPr/>
                </a:tc>
                <a:tc>
                  <a:txBody>
                    <a:bodyPr/>
                    <a:lstStyle/>
                    <a:p>
                      <a:r>
                        <a:rPr lang="en-US" dirty="0" smtClean="0"/>
                        <a:t>Sunday, November</a:t>
                      </a:r>
                      <a:r>
                        <a:rPr lang="en-US" baseline="0" dirty="0" smtClean="0"/>
                        <a:t> 22-Thursday, December 3</a:t>
                      </a:r>
                      <a:endParaRPr lang="en-US" dirty="0"/>
                    </a:p>
                  </a:txBody>
                  <a:tcPr/>
                </a:tc>
                <a:tc>
                  <a:txBody>
                    <a:bodyPr/>
                    <a:lstStyle/>
                    <a:p>
                      <a:r>
                        <a:rPr lang="en-US" dirty="0" smtClean="0"/>
                        <a:t>Ben </a:t>
                      </a:r>
                      <a:r>
                        <a:rPr lang="en-US" dirty="0" err="1" smtClean="0"/>
                        <a:t>Gurion</a:t>
                      </a:r>
                      <a:r>
                        <a:rPr lang="en-US" dirty="0" smtClean="0"/>
                        <a:t> University in </a:t>
                      </a:r>
                      <a:r>
                        <a:rPr lang="en-US" dirty="0" err="1" smtClean="0"/>
                        <a:t>Eilat</a:t>
                      </a:r>
                      <a:r>
                        <a:rPr lang="en-US" dirty="0" smtClean="0"/>
                        <a:t> and the Inter-University Institute</a:t>
                      </a:r>
                      <a:endParaRPr lang="en-US" dirty="0"/>
                    </a:p>
                  </a:txBody>
                  <a:tcPr/>
                </a:tc>
                <a:tc>
                  <a:txBody>
                    <a:bodyPr/>
                    <a:lstStyle/>
                    <a:p>
                      <a:r>
                        <a:rPr lang="en-US" dirty="0" err="1" smtClean="0"/>
                        <a:t>Eilat</a:t>
                      </a:r>
                      <a:endParaRPr lang="en-US" dirty="0"/>
                    </a:p>
                  </a:txBody>
                  <a:tcPr/>
                </a:tc>
              </a:tr>
              <a:tr h="370840">
                <a:tc>
                  <a:txBody>
                    <a:bodyPr/>
                    <a:lstStyle/>
                    <a:p>
                      <a:r>
                        <a:rPr lang="en-US" dirty="0" smtClean="0"/>
                        <a:t>Robotics &amp; Engineering</a:t>
                      </a:r>
                      <a:endParaRPr lang="en-US" dirty="0"/>
                    </a:p>
                  </a:txBody>
                  <a:tcPr/>
                </a:tc>
                <a:tc>
                  <a:txBody>
                    <a:bodyPr/>
                    <a:lstStyle/>
                    <a:p>
                      <a:r>
                        <a:rPr lang="en-US" dirty="0" smtClean="0"/>
                        <a:t>Grade 10-12 students who are interested in exploring</a:t>
                      </a:r>
                      <a:r>
                        <a:rPr lang="en-US" baseline="0" dirty="0" smtClean="0"/>
                        <a:t> medicine, biology, robotics, engineering</a:t>
                      </a:r>
                      <a:endParaRPr lang="en-US" dirty="0"/>
                    </a:p>
                  </a:txBody>
                  <a:tcPr/>
                </a:tc>
                <a:tc>
                  <a:txBody>
                    <a:bodyPr/>
                    <a:lstStyle/>
                    <a:p>
                      <a:r>
                        <a:rPr lang="en-US" dirty="0" smtClean="0"/>
                        <a:t>Sunday,</a:t>
                      </a:r>
                      <a:r>
                        <a:rPr lang="en-US" baseline="0" dirty="0" smtClean="0"/>
                        <a:t> November 22-Thursday, December 3</a:t>
                      </a:r>
                      <a:endParaRPr lang="en-US" dirty="0"/>
                    </a:p>
                  </a:txBody>
                  <a:tcPr/>
                </a:tc>
                <a:tc>
                  <a:txBody>
                    <a:bodyPr/>
                    <a:lstStyle/>
                    <a:p>
                      <a:r>
                        <a:rPr lang="en-US" dirty="0" smtClean="0"/>
                        <a:t>The </a:t>
                      </a:r>
                      <a:r>
                        <a:rPr lang="en-US" dirty="0" err="1" smtClean="0"/>
                        <a:t>Technion</a:t>
                      </a:r>
                      <a:r>
                        <a:rPr lang="en-US" dirty="0" smtClean="0"/>
                        <a:t> University, Beit </a:t>
                      </a:r>
                      <a:r>
                        <a:rPr lang="en-US" dirty="0" err="1" smtClean="0"/>
                        <a:t>Yatziv</a:t>
                      </a:r>
                      <a:r>
                        <a:rPr lang="en-US" dirty="0" smtClean="0"/>
                        <a:t>, and</a:t>
                      </a:r>
                      <a:r>
                        <a:rPr lang="en-US" baseline="0" dirty="0" smtClean="0"/>
                        <a:t> Ben </a:t>
                      </a:r>
                      <a:r>
                        <a:rPr lang="en-US" baseline="0" dirty="0" err="1" smtClean="0"/>
                        <a:t>Gurion</a:t>
                      </a:r>
                      <a:r>
                        <a:rPr lang="en-US" baseline="0" dirty="0" smtClean="0"/>
                        <a:t> University</a:t>
                      </a:r>
                      <a:endParaRPr lang="en-US" dirty="0"/>
                    </a:p>
                  </a:txBody>
                  <a:tcPr/>
                </a:tc>
                <a:tc>
                  <a:txBody>
                    <a:bodyPr/>
                    <a:lstStyle/>
                    <a:p>
                      <a:r>
                        <a:rPr lang="en-US" dirty="0" smtClean="0"/>
                        <a:t>Haifa</a:t>
                      </a:r>
                      <a:r>
                        <a:rPr lang="en-US" baseline="0" dirty="0" smtClean="0"/>
                        <a:t> and the Negev region (</a:t>
                      </a:r>
                      <a:r>
                        <a:rPr lang="en-US" baseline="0" dirty="0" err="1" smtClean="0"/>
                        <a:t>Beersheva</a:t>
                      </a:r>
                      <a:r>
                        <a:rPr lang="en-US" baseline="0" dirty="0" smtClean="0"/>
                        <a:t> and </a:t>
                      </a:r>
                      <a:r>
                        <a:rPr lang="en-US" baseline="0" dirty="0" err="1" smtClean="0"/>
                        <a:t>Eilat</a:t>
                      </a:r>
                      <a:r>
                        <a:rPr lang="en-US" baseline="0" dirty="0" smtClean="0"/>
                        <a:t>, </a:t>
                      </a:r>
                      <a:r>
                        <a:rPr lang="en-US" baseline="0" dirty="0" err="1" smtClean="0"/>
                        <a:t>TBA</a:t>
                      </a:r>
                      <a:r>
                        <a:rPr lang="en-US" baseline="0" dirty="0" smtClean="0"/>
                        <a:t>)</a:t>
                      </a:r>
                      <a:endParaRPr lang="en-US" dirty="0"/>
                    </a:p>
                  </a:txBody>
                  <a:tcPr/>
                </a:tc>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128041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216" y="-2514270"/>
            <a:ext cx="9283740" cy="11915092"/>
            <a:chOff x="-321216" y="-2514270"/>
            <a:chExt cx="9283740" cy="11915092"/>
          </a:xfrm>
        </p:grpSpPr>
        <p:sp>
          <p:nvSpPr>
            <p:cNvPr id="6" name="Rectangle 5"/>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s://lax2tlvbus404.files.wordpress.com/2012/11/map-of-israel.jpg"/>
          <p:cNvPicPr>
            <a:picLocks noChangeAspect="1" noChangeArrowheads="1"/>
          </p:cNvPicPr>
          <p:nvPr/>
        </p:nvPicPr>
        <p:blipFill rotWithShape="1">
          <a:blip r:embed="rId3">
            <a:extLst>
              <a:ext uri="{28A0092B-C50C-407E-A947-70E740481C1C}">
                <a14:useLocalDpi xmlns:a14="http://schemas.microsoft.com/office/drawing/2010/main" val="0"/>
              </a:ext>
            </a:extLst>
          </a:blip>
          <a:srcRect b="1649"/>
          <a:stretch/>
        </p:blipFill>
        <p:spPr bwMode="auto">
          <a:xfrm>
            <a:off x="3558925" y="74964"/>
            <a:ext cx="5074151" cy="670807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210849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358767" y="2940619"/>
            <a:ext cx="9474467" cy="3467224"/>
            <a:chOff x="832109" y="2999452"/>
            <a:chExt cx="9474467" cy="3467224"/>
          </a:xfrm>
        </p:grpSpPr>
        <p:pic>
          <p:nvPicPr>
            <p:cNvPr id="10" name="Shape 44"/>
            <p:cNvPicPr preferRelativeResize="0"/>
            <p:nvPr/>
          </p:nvPicPr>
          <p:blipFill>
            <a:blip r:embed="rId3">
              <a:alphaModFix/>
            </a:blip>
            <a:stretch>
              <a:fillRect/>
            </a:stretch>
          </p:blipFill>
          <p:spPr>
            <a:xfrm>
              <a:off x="6096000" y="2999452"/>
              <a:ext cx="4210576" cy="3467224"/>
            </a:xfrm>
            <a:prstGeom prst="rect">
              <a:avLst/>
            </a:prstGeom>
            <a:noFill/>
            <a:ln>
              <a:noFill/>
            </a:ln>
          </p:spPr>
        </p:pic>
        <p:pic>
          <p:nvPicPr>
            <p:cNvPr id="11" name="Shape 45"/>
            <p:cNvPicPr preferRelativeResize="0"/>
            <p:nvPr/>
          </p:nvPicPr>
          <p:blipFill>
            <a:blip r:embed="rId4">
              <a:alphaModFix/>
            </a:blip>
            <a:stretch>
              <a:fillRect/>
            </a:stretch>
          </p:blipFill>
          <p:spPr>
            <a:xfrm>
              <a:off x="832109" y="2999452"/>
              <a:ext cx="4400475" cy="3467224"/>
            </a:xfrm>
            <a:prstGeom prst="rect">
              <a:avLst/>
            </a:prstGeom>
            <a:noFill/>
            <a:ln>
              <a:noFill/>
            </a:ln>
          </p:spPr>
        </p:pic>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6" name="TextBox 15"/>
          <p:cNvSpPr txBox="1"/>
          <p:nvPr/>
        </p:nvSpPr>
        <p:spPr>
          <a:xfrm>
            <a:off x="595952" y="641602"/>
            <a:ext cx="8187090" cy="1754326"/>
          </a:xfrm>
          <a:prstGeom prst="rect">
            <a:avLst/>
          </a:prstGeom>
          <a:noFill/>
        </p:spPr>
        <p:txBody>
          <a:bodyPr wrap="square" rtlCol="0">
            <a:spAutoFit/>
          </a:bodyPr>
          <a:lstStyle/>
          <a:p>
            <a:pPr lvl="0">
              <a:buClr>
                <a:schemeClr val="dk1"/>
              </a:buClr>
              <a:buSzPct val="25000"/>
            </a:pPr>
            <a:r>
              <a:rPr lang="en-US" sz="3600" b="1" dirty="0">
                <a:latin typeface="Times New Roman" panose="02020603050405020304" pitchFamily="18" charset="0"/>
                <a:cs typeface="Times New Roman" panose="02020603050405020304" pitchFamily="18" charset="0"/>
              </a:rPr>
              <a:t>A</a:t>
            </a:r>
            <a:r>
              <a:rPr lang="en-US" sz="3600" b="1" dirty="0">
                <a:latin typeface="Times New Roman" panose="02020603050405020304" pitchFamily="18" charset="0"/>
                <a:ea typeface="Arial"/>
                <a:cs typeface="Times New Roman" panose="02020603050405020304" pitchFamily="18" charset="0"/>
                <a:sym typeface="Arial"/>
                <a:rtl val="0"/>
              </a:rPr>
              <a:t> curriculum-based experience focusing on authentic field research </a:t>
            </a:r>
            <a:r>
              <a:rPr lang="en-US" sz="3600" b="1" dirty="0">
                <a:latin typeface="Times New Roman" panose="02020603050405020304" pitchFamily="18" charset="0"/>
                <a:cs typeface="Times New Roman" panose="02020603050405020304" pitchFamily="18" charset="0"/>
                <a:rtl val="0"/>
              </a:rPr>
              <a:t>and project-based learning in sciences.</a:t>
            </a:r>
          </a:p>
        </p:txBody>
      </p:sp>
    </p:spTree>
    <p:extLst>
      <p:ext uri="{BB962C8B-B14F-4D97-AF65-F5344CB8AC3E}">
        <p14:creationId xmlns:p14="http://schemas.microsoft.com/office/powerpoint/2010/main" val="7379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1216" y="-3673290"/>
            <a:ext cx="8633518" cy="13087760"/>
            <a:chOff x="-321216" y="-3673290"/>
            <a:chExt cx="8633518" cy="13087760"/>
          </a:xfrm>
        </p:grpSpPr>
        <p:sp>
          <p:nvSpPr>
            <p:cNvPr id="13" name="Rectangle 12"/>
            <p:cNvSpPr/>
            <p:nvPr/>
          </p:nvSpPr>
          <p:spPr>
            <a:xfrm rot="2700000">
              <a:off x="-1850557" y="2972104"/>
              <a:ext cx="10598262" cy="1828800"/>
            </a:xfrm>
            <a:prstGeom prst="rect">
              <a:avLst/>
            </a:prstGeom>
            <a:solidFill>
              <a:srgbClr val="EE3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The </a:t>
              </a:r>
              <a:r>
                <a:rPr lang="en-US" sz="3600" dirty="0" err="1" smtClean="0">
                  <a:latin typeface="Times New Roman" panose="02020603050405020304" pitchFamily="18" charset="0"/>
                  <a:cs typeface="Times New Roman" panose="02020603050405020304" pitchFamily="18" charset="0"/>
                </a:rPr>
                <a:t>Technion</a:t>
              </a:r>
              <a:r>
                <a:rPr lang="en-US" sz="3600" dirty="0" smtClean="0">
                  <a:latin typeface="Times New Roman" panose="02020603050405020304" pitchFamily="18" charset="0"/>
                  <a:cs typeface="Times New Roman" panose="02020603050405020304" pitchFamily="18" charset="0"/>
                </a:rPr>
                <a:t>-Israel Institute of Technology</a:t>
              </a:r>
            </a:p>
            <a:p>
              <a:pPr algn="ctr"/>
              <a:r>
                <a:rPr lang="en-US" sz="4000" dirty="0" smtClean="0">
                  <a:latin typeface="Times New Roman" panose="02020603050405020304" pitchFamily="18" charset="0"/>
                  <a:cs typeface="Times New Roman" panose="02020603050405020304" pitchFamily="18" charset="0"/>
                </a:rPr>
                <a:t>Ben University-</a:t>
              </a:r>
              <a:r>
                <a:rPr lang="en-US" sz="4000" dirty="0" err="1" smtClean="0">
                  <a:latin typeface="Times New Roman" panose="02020603050405020304" pitchFamily="18" charset="0"/>
                  <a:cs typeface="Times New Roman" panose="02020603050405020304" pitchFamily="18" charset="0"/>
                </a:rPr>
                <a:t>Beersheva</a:t>
              </a:r>
              <a:endParaRPr lang="en-US" sz="4000" dirty="0">
                <a:latin typeface="Times New Roman" panose="02020603050405020304" pitchFamily="18" charset="0"/>
                <a:cs typeface="Times New Roman" panose="02020603050405020304" pitchFamily="18" charset="0"/>
              </a:endParaRPr>
            </a:p>
          </p:txBody>
        </p:sp>
        <p:sp>
          <p:nvSpPr>
            <p:cNvPr id="14" name="Rectangle 13"/>
            <p:cNvSpPr/>
            <p:nvPr/>
          </p:nvSpPr>
          <p:spPr>
            <a:xfrm rot="2700000">
              <a:off x="-1932376" y="4086535"/>
              <a:ext cx="7841713" cy="1828800"/>
            </a:xfrm>
            <a:prstGeom prst="rect">
              <a:avLst/>
            </a:prstGeom>
            <a:solidFill>
              <a:srgbClr val="D13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Beit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Yatziv</a:t>
              </a:r>
              <a:endParaRPr lang="en-US" sz="4000" dirty="0">
                <a:latin typeface="Times New Roman" panose="02020603050405020304" pitchFamily="18" charset="0"/>
                <a:cs typeface="Times New Roman" panose="02020603050405020304" pitchFamily="18" charset="0"/>
              </a:endParaRPr>
            </a:p>
          </p:txBody>
        </p:sp>
        <p:sp>
          <p:nvSpPr>
            <p:cNvPr id="15" name="Rectangle 14"/>
            <p:cNvSpPr/>
            <p:nvPr/>
          </p:nvSpPr>
          <p:spPr>
            <a:xfrm rot="2700000">
              <a:off x="-1384034" y="5277529"/>
              <a:ext cx="3954435" cy="1828800"/>
            </a:xfrm>
            <a:prstGeom prst="rect">
              <a:avLst/>
            </a:prstGeom>
            <a:solidFill>
              <a:srgbClr val="ED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700000">
              <a:off x="-353122" y="2542524"/>
              <a:ext cx="11915092" cy="1828800"/>
            </a:xfrm>
            <a:prstGeom prst="rect">
              <a:avLst/>
            </a:prstGeom>
            <a:solidFill>
              <a:srgbClr val="FA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Ben </a:t>
              </a:r>
              <a:r>
                <a:rPr lang="en-US" sz="4000" dirty="0" err="1" smtClean="0">
                  <a:latin typeface="Times New Roman" panose="02020603050405020304" pitchFamily="18" charset="0"/>
                  <a:cs typeface="Times New Roman" panose="02020603050405020304" pitchFamily="18" charset="0"/>
                </a:rPr>
                <a:t>Gurion</a:t>
              </a:r>
              <a:r>
                <a:rPr lang="en-US" sz="4000" dirty="0" smtClean="0">
                  <a:latin typeface="Times New Roman" panose="02020603050405020304" pitchFamily="18" charset="0"/>
                  <a:cs typeface="Times New Roman" panose="02020603050405020304" pitchFamily="18" charset="0"/>
                </a:rPr>
                <a:t> University-</a:t>
              </a:r>
              <a:r>
                <a:rPr lang="en-US" sz="4000" dirty="0" err="1" smtClean="0">
                  <a:latin typeface="Times New Roman" panose="02020603050405020304" pitchFamily="18" charset="0"/>
                  <a:cs typeface="Times New Roman" panose="02020603050405020304" pitchFamily="18" charset="0"/>
                </a:rPr>
                <a:t>Eilat</a:t>
              </a:r>
              <a:endParaRPr lang="en-US" sz="4000" dirty="0" smtClean="0">
                <a:latin typeface="Times New Roman" panose="02020603050405020304" pitchFamily="18" charset="0"/>
                <a:cs typeface="Times New Roman" panose="02020603050405020304" pitchFamily="18" charset="0"/>
              </a:endParaRPr>
            </a:p>
            <a:p>
              <a:pPr algn="ctr"/>
              <a:r>
                <a:rPr lang="en-US" sz="3300" dirty="0" smtClean="0">
                  <a:latin typeface="Times New Roman" panose="02020603050405020304" pitchFamily="18" charset="0"/>
                  <a:cs typeface="Times New Roman" panose="02020603050405020304" pitchFamily="18" charset="0"/>
                </a:rPr>
                <a:t>The Inter-University Institute for Marine Sciences</a:t>
              </a:r>
              <a:endParaRPr lang="en-US" sz="3300" dirty="0">
                <a:latin typeface="Times New Roman" panose="02020603050405020304" pitchFamily="18" charset="0"/>
                <a:cs typeface="Times New Roman" panose="02020603050405020304" pitchFamily="18" charset="0"/>
              </a:endParaRPr>
            </a:p>
          </p:txBody>
        </p:sp>
        <p:sp>
          <p:nvSpPr>
            <p:cNvPr id="17" name="Rectangle 16"/>
            <p:cNvSpPr/>
            <p:nvPr/>
          </p:nvSpPr>
          <p:spPr>
            <a:xfrm rot="2700000">
              <a:off x="1028876" y="1781336"/>
              <a:ext cx="12738051" cy="1828800"/>
            </a:xfrm>
            <a:prstGeom prst="rect">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In conjunction with</a:t>
              </a:r>
              <a:endParaRPr lang="en-US" sz="4000"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Tree>
    <p:extLst>
      <p:ext uri="{BB962C8B-B14F-4D97-AF65-F5344CB8AC3E}">
        <p14:creationId xmlns:p14="http://schemas.microsoft.com/office/powerpoint/2010/main" val="3928451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1216" y="-2514270"/>
            <a:ext cx="9283740" cy="11915092"/>
            <a:chOff x="-321216" y="-2514270"/>
            <a:chExt cx="9283740" cy="11915092"/>
          </a:xfrm>
        </p:grpSpPr>
        <p:sp>
          <p:nvSpPr>
            <p:cNvPr id="19" name="Rectangle 18"/>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1021815136"/>
              </p:ext>
            </p:extLst>
          </p:nvPr>
        </p:nvGraphicFramePr>
        <p:xfrm>
          <a:off x="165341" y="820420"/>
          <a:ext cx="11861318" cy="5491480"/>
        </p:xfrm>
        <a:graphic>
          <a:graphicData uri="http://schemas.openxmlformats.org/drawingml/2006/table">
            <a:tbl>
              <a:tblPr firstRow="1" bandRow="1">
                <a:tableStyleId>{F5AB1C69-6EDB-4FF4-983F-18BD219EF322}</a:tableStyleId>
              </a:tblPr>
              <a:tblGrid>
                <a:gridCol w="1698286"/>
                <a:gridCol w="1758909"/>
                <a:gridCol w="1631854"/>
                <a:gridCol w="1608414"/>
                <a:gridCol w="1721285"/>
                <a:gridCol w="1721285"/>
                <a:gridCol w="1721285"/>
              </a:tblGrid>
              <a:tr h="370840">
                <a:tc>
                  <a:txBody>
                    <a:bodyPr/>
                    <a:lstStyle/>
                    <a:p>
                      <a:r>
                        <a:rPr lang="en-US" dirty="0" smtClean="0"/>
                        <a:t>Sunday</a:t>
                      </a:r>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c>
                  <a:txBody>
                    <a:bodyPr/>
                    <a:lstStyle/>
                    <a:p>
                      <a:r>
                        <a:rPr lang="en-US" dirty="0" smtClean="0"/>
                        <a:t>Saturday</a:t>
                      </a:r>
                      <a:endParaRPr lang="en-US" dirty="0"/>
                    </a:p>
                  </a:txBody>
                  <a:tcPr/>
                </a:tc>
              </a:tr>
              <a:tr h="370840">
                <a:tc>
                  <a:txBody>
                    <a:bodyPr/>
                    <a:lstStyle/>
                    <a:p>
                      <a:r>
                        <a:rPr lang="en-US" dirty="0" smtClean="0"/>
                        <a:t>22</a:t>
                      </a:r>
                    </a:p>
                    <a:p>
                      <a:r>
                        <a:rPr lang="en-US" dirty="0" smtClean="0"/>
                        <a:t>Depart Toronto</a:t>
                      </a:r>
                    </a:p>
                    <a:p>
                      <a:r>
                        <a:rPr lang="en-US" dirty="0" smtClean="0"/>
                        <a:t>5:45 pm</a:t>
                      </a:r>
                      <a:endParaRPr lang="en-US" dirty="0"/>
                    </a:p>
                  </a:txBody>
                  <a:tcPr/>
                </a:tc>
                <a:tc>
                  <a:txBody>
                    <a:bodyPr/>
                    <a:lstStyle/>
                    <a:p>
                      <a:r>
                        <a:rPr lang="en-US" dirty="0" smtClean="0"/>
                        <a:t>23</a:t>
                      </a:r>
                    </a:p>
                    <a:p>
                      <a:r>
                        <a:rPr lang="en-US" dirty="0" smtClean="0"/>
                        <a:t>Arrive at Ben </a:t>
                      </a:r>
                      <a:r>
                        <a:rPr lang="en-US" dirty="0" err="1" smtClean="0"/>
                        <a:t>Gurion</a:t>
                      </a:r>
                      <a:r>
                        <a:rPr lang="en-US" dirty="0" smtClean="0"/>
                        <a:t> University</a:t>
                      </a:r>
                    </a:p>
                    <a:p>
                      <a:r>
                        <a:rPr lang="en-US" dirty="0" smtClean="0"/>
                        <a:t>11:55 am</a:t>
                      </a:r>
                    </a:p>
                    <a:p>
                      <a:endParaRPr lang="en-US" dirty="0" smtClean="0"/>
                    </a:p>
                    <a:p>
                      <a:r>
                        <a:rPr lang="en-US" dirty="0" smtClean="0"/>
                        <a:t>Marine Bio</a:t>
                      </a:r>
                      <a:r>
                        <a:rPr lang="en-US" baseline="0" dirty="0" smtClean="0"/>
                        <a:t> heads to </a:t>
                      </a:r>
                      <a:r>
                        <a:rPr lang="en-US" baseline="0" dirty="0" err="1" smtClean="0"/>
                        <a:t>Eilat</a:t>
                      </a:r>
                      <a:endParaRPr lang="en-US" baseline="0" dirty="0" smtClean="0"/>
                    </a:p>
                    <a:p>
                      <a:endParaRPr lang="en-US" baseline="0" dirty="0" smtClean="0"/>
                    </a:p>
                    <a:p>
                      <a:r>
                        <a:rPr lang="en-US" baseline="0" dirty="0" smtClean="0"/>
                        <a:t>Robotics heads to Haifa</a:t>
                      </a:r>
                      <a:endParaRPr lang="en-US" b="0" dirty="0"/>
                    </a:p>
                  </a:txBody>
                  <a:tcPr/>
                </a:tc>
                <a:tc>
                  <a:txBody>
                    <a:bodyPr/>
                    <a:lstStyle/>
                    <a:p>
                      <a:r>
                        <a:rPr lang="en-US" dirty="0" smtClean="0"/>
                        <a:t>24</a:t>
                      </a:r>
                    </a:p>
                    <a:p>
                      <a:r>
                        <a:rPr lang="en-US" dirty="0" smtClean="0"/>
                        <a:t>Research &amp; Project Day 1</a:t>
                      </a:r>
                      <a:endParaRPr lang="en-US" b="0" dirty="0"/>
                    </a:p>
                  </a:txBody>
                  <a:tcPr/>
                </a:tc>
                <a:tc>
                  <a:txBody>
                    <a:bodyPr/>
                    <a:lstStyle/>
                    <a:p>
                      <a:r>
                        <a:rPr lang="en-US" dirty="0" smtClean="0"/>
                        <a:t>25</a:t>
                      </a:r>
                    </a:p>
                    <a:p>
                      <a:r>
                        <a:rPr lang="en-US" dirty="0" smtClean="0"/>
                        <a:t>Research</a:t>
                      </a:r>
                      <a:r>
                        <a:rPr lang="en-US" baseline="0" dirty="0" smtClean="0"/>
                        <a:t> &amp; Project Day 2</a:t>
                      </a:r>
                      <a:endParaRPr lang="en-US" dirty="0"/>
                    </a:p>
                  </a:txBody>
                  <a:tcPr/>
                </a:tc>
                <a:tc>
                  <a:txBody>
                    <a:bodyPr/>
                    <a:lstStyle/>
                    <a:p>
                      <a:r>
                        <a:rPr lang="en-US" dirty="0" smtClean="0"/>
                        <a:t>26</a:t>
                      </a:r>
                    </a:p>
                    <a:p>
                      <a:r>
                        <a:rPr lang="en-US" dirty="0" smtClean="0"/>
                        <a:t>Research</a:t>
                      </a:r>
                      <a:r>
                        <a:rPr lang="en-US" baseline="0" dirty="0" smtClean="0"/>
                        <a:t> &amp; Project Day 3</a:t>
                      </a:r>
                    </a:p>
                    <a:p>
                      <a:r>
                        <a:rPr lang="en-US" baseline="0" dirty="0" smtClean="0"/>
                        <a:t/>
                      </a:r>
                      <a:br>
                        <a:rPr lang="en-US" baseline="0" dirty="0" smtClean="0"/>
                      </a:br>
                      <a:r>
                        <a:rPr lang="en-US" baseline="0" dirty="0" smtClean="0"/>
                        <a:t>Head to Jerusalem</a:t>
                      </a:r>
                      <a:endParaRPr lang="en-US" dirty="0"/>
                    </a:p>
                  </a:txBody>
                  <a:tcPr/>
                </a:tc>
                <a:tc>
                  <a:txBody>
                    <a:bodyPr/>
                    <a:lstStyle/>
                    <a:p>
                      <a:r>
                        <a:rPr lang="en-US" dirty="0" smtClean="0"/>
                        <a:t>27</a:t>
                      </a:r>
                    </a:p>
                    <a:p>
                      <a:r>
                        <a:rPr lang="en-US" dirty="0" err="1" smtClean="0"/>
                        <a:t>Erev</a:t>
                      </a:r>
                      <a:r>
                        <a:rPr lang="en-US" dirty="0" smtClean="0"/>
                        <a:t> Shabbat in</a:t>
                      </a:r>
                      <a:r>
                        <a:rPr lang="en-US" baseline="0" dirty="0" smtClean="0"/>
                        <a:t> Jerusalem</a:t>
                      </a:r>
                      <a:endParaRPr lang="en-US" dirty="0"/>
                    </a:p>
                  </a:txBody>
                  <a:tcPr/>
                </a:tc>
                <a:tc>
                  <a:txBody>
                    <a:bodyPr/>
                    <a:lstStyle/>
                    <a:p>
                      <a:r>
                        <a:rPr lang="en-US" dirty="0" smtClean="0"/>
                        <a:t>28</a:t>
                      </a:r>
                    </a:p>
                    <a:p>
                      <a:r>
                        <a:rPr lang="en-US" dirty="0" smtClean="0"/>
                        <a:t>Shabbat</a:t>
                      </a:r>
                      <a:endParaRPr lang="en-US" dirty="0"/>
                    </a:p>
                  </a:txBody>
                  <a:tcPr/>
                </a:tc>
              </a:tr>
              <a:tr h="370840">
                <a:tc>
                  <a:txBody>
                    <a:bodyPr/>
                    <a:lstStyle/>
                    <a:p>
                      <a:r>
                        <a:rPr lang="en-US" dirty="0" smtClean="0"/>
                        <a:t>29</a:t>
                      </a:r>
                    </a:p>
                    <a:p>
                      <a:r>
                        <a:rPr lang="en-US" dirty="0" smtClean="0"/>
                        <a:t>Both groups</a:t>
                      </a:r>
                      <a:r>
                        <a:rPr lang="en-US" baseline="0" dirty="0" smtClean="0"/>
                        <a:t> head to </a:t>
                      </a:r>
                      <a:r>
                        <a:rPr lang="en-US" baseline="0" dirty="0" err="1" smtClean="0"/>
                        <a:t>Eilat</a:t>
                      </a:r>
                      <a:endParaRPr lang="en-US" dirty="0"/>
                    </a:p>
                  </a:txBody>
                  <a:tcPr/>
                </a:tc>
                <a:tc>
                  <a:txBody>
                    <a:bodyPr/>
                    <a:lstStyle/>
                    <a:p>
                      <a:r>
                        <a:rPr lang="en-US" dirty="0" smtClean="0"/>
                        <a:t>30</a:t>
                      </a:r>
                    </a:p>
                    <a:p>
                      <a:r>
                        <a:rPr lang="en-US" dirty="0" smtClean="0"/>
                        <a:t>Research</a:t>
                      </a:r>
                      <a:r>
                        <a:rPr lang="en-US" baseline="0" dirty="0" smtClean="0"/>
                        <a:t> &amp; Project Day 4</a:t>
                      </a:r>
                      <a:endParaRPr lang="en-US" dirty="0"/>
                    </a:p>
                  </a:txBody>
                  <a:tcPr/>
                </a:tc>
                <a:tc>
                  <a:txBody>
                    <a:bodyPr/>
                    <a:lstStyle/>
                    <a:p>
                      <a:r>
                        <a:rPr lang="en-US" dirty="0" smtClean="0"/>
                        <a:t>1</a:t>
                      </a:r>
                    </a:p>
                    <a:p>
                      <a:r>
                        <a:rPr lang="en-US" dirty="0" smtClean="0"/>
                        <a:t>Research</a:t>
                      </a:r>
                      <a:r>
                        <a:rPr lang="en-US" baseline="0" dirty="0" smtClean="0"/>
                        <a:t> &amp; Project Day 5</a:t>
                      </a:r>
                      <a:endParaRPr lang="en-US" dirty="0"/>
                    </a:p>
                  </a:txBody>
                  <a:tcPr/>
                </a:tc>
                <a:tc>
                  <a:txBody>
                    <a:bodyPr/>
                    <a:lstStyle/>
                    <a:p>
                      <a:r>
                        <a:rPr lang="en-US" dirty="0" smtClean="0"/>
                        <a:t>2</a:t>
                      </a:r>
                    </a:p>
                    <a:p>
                      <a:r>
                        <a:rPr lang="en-US" dirty="0" smtClean="0"/>
                        <a:t>Research &amp; Project</a:t>
                      </a:r>
                      <a:r>
                        <a:rPr lang="en-US" baseline="0" dirty="0" smtClean="0"/>
                        <a:t> Day 6</a:t>
                      </a:r>
                    </a:p>
                    <a:p>
                      <a:endParaRPr lang="en-US" baseline="0" dirty="0" smtClean="0"/>
                    </a:p>
                    <a:p>
                      <a:r>
                        <a:rPr lang="en-US" baseline="0" dirty="0" smtClean="0"/>
                        <a:t>Depart for Ben </a:t>
                      </a:r>
                      <a:r>
                        <a:rPr lang="en-US" baseline="0" dirty="0" err="1" smtClean="0"/>
                        <a:t>Gurion</a:t>
                      </a:r>
                      <a:r>
                        <a:rPr lang="en-US" baseline="0" dirty="0" smtClean="0"/>
                        <a:t> Airport</a:t>
                      </a:r>
                      <a:endParaRPr lang="en-US" dirty="0"/>
                    </a:p>
                  </a:txBody>
                  <a:tcPr/>
                </a:tc>
                <a:tc>
                  <a:txBody>
                    <a:bodyPr/>
                    <a:lstStyle/>
                    <a:p>
                      <a:r>
                        <a:rPr lang="en-US" dirty="0" smtClean="0"/>
                        <a:t>3</a:t>
                      </a:r>
                    </a:p>
                    <a:p>
                      <a:r>
                        <a:rPr lang="en-US" dirty="0" smtClean="0"/>
                        <a:t>Depart Ben </a:t>
                      </a:r>
                      <a:r>
                        <a:rPr lang="en-US" dirty="0" err="1" smtClean="0"/>
                        <a:t>Gurion</a:t>
                      </a:r>
                      <a:r>
                        <a:rPr lang="en-US" dirty="0" smtClean="0"/>
                        <a:t> Airport</a:t>
                      </a:r>
                    </a:p>
                    <a:p>
                      <a:r>
                        <a:rPr lang="en-US" dirty="0" smtClean="0"/>
                        <a:t>12:45 am</a:t>
                      </a:r>
                    </a:p>
                    <a:p>
                      <a:endParaRPr lang="en-US" dirty="0" smtClean="0"/>
                    </a:p>
                    <a:p>
                      <a:r>
                        <a:rPr lang="en-US" dirty="0" smtClean="0"/>
                        <a:t>Arrive Pearson</a:t>
                      </a:r>
                      <a:r>
                        <a:rPr lang="en-US" baseline="0" dirty="0" smtClean="0"/>
                        <a:t> Airport 6:30 am</a:t>
                      </a:r>
                      <a:endParaRPr lang="en-US" dirty="0"/>
                    </a:p>
                  </a:txBody>
                  <a:tcPr/>
                </a:tc>
                <a:tc>
                  <a:txBody>
                    <a:bodyPr/>
                    <a:lstStyle/>
                    <a:p>
                      <a:r>
                        <a:rPr lang="en-US" dirty="0" smtClean="0"/>
                        <a:t>4</a:t>
                      </a:r>
                    </a:p>
                    <a:p>
                      <a:r>
                        <a:rPr lang="en-US" dirty="0" smtClean="0"/>
                        <a:t>School Day</a:t>
                      </a:r>
                      <a:endParaRPr lang="en-US" dirty="0"/>
                    </a:p>
                  </a:txBody>
                  <a:tcPr/>
                </a:tc>
                <a:tc>
                  <a:txBody>
                    <a:bodyPr/>
                    <a:lstStyle/>
                    <a:p>
                      <a:endParaRPr lang="en-US" dirty="0"/>
                    </a:p>
                  </a:txBody>
                  <a:tcPr/>
                </a:tc>
              </a:tr>
            </a:tbl>
          </a:graphicData>
        </a:graphic>
      </p:graphicFrame>
      <p:sp>
        <p:nvSpPr>
          <p:cNvPr id="2" name="TextBox 1"/>
          <p:cNvSpPr txBox="1"/>
          <p:nvPr/>
        </p:nvSpPr>
        <p:spPr>
          <a:xfrm>
            <a:off x="3939287" y="116519"/>
            <a:ext cx="3899722"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Tentative Schedule</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867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5" name="TextBox 14"/>
          <p:cNvSpPr txBox="1"/>
          <p:nvPr/>
        </p:nvSpPr>
        <p:spPr>
          <a:xfrm>
            <a:off x="595952" y="641602"/>
            <a:ext cx="11000096" cy="3377335"/>
          </a:xfrm>
          <a:prstGeom prst="rect">
            <a:avLst/>
          </a:prstGeom>
          <a:noFill/>
        </p:spPr>
        <p:txBody>
          <a:bodyPr wrap="square" rtlCol="0">
            <a:spAutoFit/>
          </a:bodyPr>
          <a:lstStyle/>
          <a:p>
            <a:pPr lvl="0">
              <a:lnSpc>
                <a:spcPct val="130000"/>
              </a:lnSpc>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Overview of Robotics Program</a:t>
            </a:r>
          </a:p>
          <a:p>
            <a:r>
              <a:rPr lang="en-US" sz="3200" dirty="0">
                <a:latin typeface="Times New Roman"/>
                <a:cs typeface="Times New Roman"/>
              </a:rPr>
              <a:t>The goals are to learn how robots can be and are utilized in daily life and in cutting edge inventions that address simple and more complex authentic problems; to learn how to build robot models that perform a range of functions; to visit sites where robots are applied to real-life situations.</a:t>
            </a:r>
          </a:p>
        </p:txBody>
      </p:sp>
    </p:spTree>
    <p:extLst>
      <p:ext uri="{BB962C8B-B14F-4D97-AF65-F5344CB8AC3E}">
        <p14:creationId xmlns:p14="http://schemas.microsoft.com/office/powerpoint/2010/main" val="260422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216" y="-2514270"/>
            <a:ext cx="9283740" cy="11915092"/>
            <a:chOff x="-321216" y="-2514270"/>
            <a:chExt cx="9283740" cy="11915092"/>
          </a:xfrm>
        </p:grpSpPr>
        <p:sp>
          <p:nvSpPr>
            <p:cNvPr id="5" name="Rectangle 4"/>
            <p:cNvSpPr/>
            <p:nvPr/>
          </p:nvSpPr>
          <p:spPr>
            <a:xfrm rot="2700000">
              <a:off x="-1850557" y="2958456"/>
              <a:ext cx="10598262" cy="1828800"/>
            </a:xfrm>
            <a:prstGeom prst="rect">
              <a:avLst/>
            </a:prstGeom>
            <a:solidFill>
              <a:srgbClr val="EE32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700000">
              <a:off x="-1932376" y="4086535"/>
              <a:ext cx="7841713" cy="1828800"/>
            </a:xfrm>
            <a:prstGeom prst="rect">
              <a:avLst/>
            </a:prstGeom>
            <a:solidFill>
              <a:srgbClr val="D13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1384034" y="5277529"/>
              <a:ext cx="3954435" cy="1828800"/>
            </a:xfrm>
            <a:prstGeom prst="rect">
              <a:avLst/>
            </a:prstGeom>
            <a:solidFill>
              <a:srgbClr val="ED5CA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700000">
              <a:off x="-353122" y="2528876"/>
              <a:ext cx="11915092" cy="1828800"/>
            </a:xfrm>
            <a:prstGeom prst="rect">
              <a:avLst/>
            </a:prstGeom>
            <a:solidFill>
              <a:srgbClr val="FAA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700000">
              <a:off x="2304150" y="2392510"/>
              <a:ext cx="11487948" cy="1828800"/>
            </a:xfrm>
            <a:prstGeom prst="rect">
              <a:avLst/>
            </a:prstGeom>
            <a:solidFill>
              <a:srgbClr val="FFCD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Shape 80"/>
          <p:cNvPicPr preferRelativeResize="0"/>
          <p:nvPr/>
        </p:nvPicPr>
        <p:blipFill>
          <a:blip r:embed="rId2">
            <a:alphaModFix/>
          </a:blip>
          <a:stretch>
            <a:fillRect/>
          </a:stretch>
        </p:blipFill>
        <p:spPr>
          <a:xfrm>
            <a:off x="5604424" y="4381767"/>
            <a:ext cx="4004014" cy="1680755"/>
          </a:xfrm>
          <a:prstGeom prst="rect">
            <a:avLst/>
          </a:prstGeom>
          <a:noFill/>
          <a:ln>
            <a:noFill/>
          </a:ln>
        </p:spPr>
      </p:pic>
      <p:pic>
        <p:nvPicPr>
          <p:cNvPr id="14" name="Shape 81"/>
          <p:cNvPicPr preferRelativeResize="0"/>
          <p:nvPr/>
        </p:nvPicPr>
        <p:blipFill>
          <a:blip r:embed="rId3">
            <a:alphaModFix/>
          </a:blip>
          <a:stretch>
            <a:fillRect/>
          </a:stretch>
        </p:blipFill>
        <p:spPr>
          <a:xfrm>
            <a:off x="1914241" y="4166296"/>
            <a:ext cx="2847100" cy="211169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652" y="304800"/>
            <a:ext cx="2428875" cy="952500"/>
          </a:xfrm>
          <a:prstGeom prst="rect">
            <a:avLst/>
          </a:prstGeom>
        </p:spPr>
      </p:pic>
      <p:sp>
        <p:nvSpPr>
          <p:cNvPr id="16" name="TextBox 15"/>
          <p:cNvSpPr txBox="1"/>
          <p:nvPr/>
        </p:nvSpPr>
        <p:spPr>
          <a:xfrm>
            <a:off x="595952" y="641602"/>
            <a:ext cx="11000096" cy="3272691"/>
          </a:xfrm>
          <a:prstGeom prst="rect">
            <a:avLst/>
          </a:prstGeom>
          <a:noFill/>
        </p:spPr>
        <p:txBody>
          <a:bodyPr wrap="square" rtlCol="0">
            <a:spAutoFit/>
          </a:bodyPr>
          <a:lstStyle/>
          <a:p>
            <a:pPr lvl="0">
              <a:spcAft>
                <a:spcPts val="800"/>
              </a:spcAft>
              <a:buClr>
                <a:schemeClr val="dk1"/>
              </a:buClr>
              <a:buSzPct val="78571"/>
            </a:pPr>
            <a:r>
              <a:rPr lang="en-US" sz="3600" b="1" dirty="0" smtClean="0">
                <a:latin typeface="Times New Roman" panose="02020603050405020304" pitchFamily="18" charset="0"/>
                <a:cs typeface="Times New Roman" panose="02020603050405020304" pitchFamily="18" charset="0"/>
              </a:rPr>
              <a:t>The </a:t>
            </a:r>
            <a:r>
              <a:rPr lang="en-US" sz="3600" b="1" dirty="0" err="1" smtClean="0">
                <a:latin typeface="Times New Roman" panose="02020603050405020304" pitchFamily="18" charset="0"/>
                <a:cs typeface="Times New Roman" panose="02020603050405020304" pitchFamily="18" charset="0"/>
              </a:rPr>
              <a:t>Technion</a:t>
            </a:r>
            <a:r>
              <a:rPr lang="en-US" sz="3600" b="1" dirty="0" smtClean="0">
                <a:latin typeface="Times New Roman" panose="02020603050405020304" pitchFamily="18" charset="0"/>
                <a:cs typeface="Times New Roman" panose="02020603050405020304" pitchFamily="18" charset="0"/>
              </a:rPr>
              <a:t>: The Center for Robotics</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and Digital Technology Education</a:t>
            </a:r>
          </a:p>
          <a:p>
            <a:pPr marL="571500" indent="-5715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Introduction of robotics and how to construct robots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Automation of science laboratory experiments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Robotic models of biological systems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Robotics for training spatial skills</a:t>
            </a:r>
          </a:p>
        </p:txBody>
      </p:sp>
    </p:spTree>
    <p:extLst>
      <p:ext uri="{BB962C8B-B14F-4D97-AF65-F5344CB8AC3E}">
        <p14:creationId xmlns:p14="http://schemas.microsoft.com/office/powerpoint/2010/main" val="1364315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637</Words>
  <Application>Microsoft Office PowerPoint</Application>
  <PresentationFormat>Widescreen</PresentationFormat>
  <Paragraphs>131</Paragraphs>
  <Slides>20</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Eitan Mendelson</dc:creator>
  <cp:lastModifiedBy>Avital Aharon</cp:lastModifiedBy>
  <cp:revision>26</cp:revision>
  <dcterms:created xsi:type="dcterms:W3CDTF">2015-09-09T22:17:29Z</dcterms:created>
  <dcterms:modified xsi:type="dcterms:W3CDTF">2015-11-06T18:32:58Z</dcterms:modified>
</cp:coreProperties>
</file>